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7" r:id="rId5"/>
    <p:sldId id="265" r:id="rId6"/>
    <p:sldId id="261" r:id="rId7"/>
    <p:sldId id="272" r:id="rId8"/>
    <p:sldId id="271" r:id="rId9"/>
    <p:sldId id="274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EE8"/>
    <a:srgbClr val="3399FF"/>
    <a:srgbClr val="0066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svg"/><Relationship Id="rId1" Type="http://schemas.openxmlformats.org/officeDocument/2006/relationships/image" Target="../media/image9.png"/><Relationship Id="rId6" Type="http://schemas.openxmlformats.org/officeDocument/2006/relationships/image" Target="../media/image16.svg"/><Relationship Id="rId5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svg"/><Relationship Id="rId1" Type="http://schemas.openxmlformats.org/officeDocument/2006/relationships/image" Target="../media/image9.png"/><Relationship Id="rId6" Type="http://schemas.openxmlformats.org/officeDocument/2006/relationships/image" Target="../media/image16.svg"/><Relationship Id="rId5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51B6AE-68F2-4EAD-BCF0-244F66D15AED}" type="doc">
      <dgm:prSet loTypeId="urn:microsoft.com/office/officeart/2005/8/layout/h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CA79E53E-1B1A-46C1-B600-8260ECF2F2B0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Целевой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1FB00684-E1A5-4FAE-BBCB-D34766921E3F}" type="parTrans" cxnId="{8B59A0AF-4B5B-4B94-8316-A316A5CBC190}">
      <dgm:prSet/>
      <dgm:spPr/>
      <dgm:t>
        <a:bodyPr/>
        <a:lstStyle/>
        <a:p>
          <a:endParaRPr lang="ru-RU"/>
        </a:p>
      </dgm:t>
    </dgm:pt>
    <dgm:pt modelId="{F5796A5B-D93B-4091-8383-F15507CA01A1}" type="sibTrans" cxnId="{8B59A0AF-4B5B-4B94-8316-A316A5CBC190}">
      <dgm:prSet/>
      <dgm:spPr/>
      <dgm:t>
        <a:bodyPr/>
        <a:lstStyle/>
        <a:p>
          <a:endParaRPr lang="ru-RU"/>
        </a:p>
      </dgm:t>
    </dgm:pt>
    <dgm:pt modelId="{67CF2102-EA39-467F-9FCE-814729174C1B}">
      <dgm:prSet phldrT="[Текст]" custT="1"/>
      <dgm:spPr/>
      <dgm:t>
        <a:bodyPr/>
        <a:lstStyle/>
        <a:p>
          <a:pPr algn="just"/>
          <a:endParaRPr lang="ru-RU" sz="800" dirty="0">
            <a:solidFill>
              <a:schemeClr val="accent1">
                <a:lumMod val="50000"/>
              </a:schemeClr>
            </a:solidFill>
          </a:endParaRPr>
        </a:p>
      </dgm:t>
    </dgm:pt>
    <dgm:pt modelId="{EAA7418E-1A3F-4370-83A5-6BCA1FA056A4}" type="parTrans" cxnId="{1B69C9E9-FFD4-4902-BFFB-8D1657DC2CBE}">
      <dgm:prSet/>
      <dgm:spPr/>
      <dgm:t>
        <a:bodyPr/>
        <a:lstStyle/>
        <a:p>
          <a:endParaRPr lang="ru-RU"/>
        </a:p>
      </dgm:t>
    </dgm:pt>
    <dgm:pt modelId="{2EF5C017-5BF7-4DEF-AC06-7C66EBB55028}" type="sibTrans" cxnId="{1B69C9E9-FFD4-4902-BFFB-8D1657DC2CBE}">
      <dgm:prSet/>
      <dgm:spPr/>
      <dgm:t>
        <a:bodyPr/>
        <a:lstStyle/>
        <a:p>
          <a:endParaRPr lang="ru-RU"/>
        </a:p>
      </dgm:t>
    </dgm:pt>
    <dgm:pt modelId="{AB268A75-CBB6-406C-BB75-063C6CE7661F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Содержательный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31E65212-5F1D-4B6E-A4FA-EDA5651F8E9F}" type="parTrans" cxnId="{6A26A9A7-AF70-4C99-8E96-C79141F0B24C}">
      <dgm:prSet/>
      <dgm:spPr/>
      <dgm:t>
        <a:bodyPr/>
        <a:lstStyle/>
        <a:p>
          <a:endParaRPr lang="ru-RU"/>
        </a:p>
      </dgm:t>
    </dgm:pt>
    <dgm:pt modelId="{AB2F0033-AEBC-4CC6-88AB-06750EF45C66}" type="sibTrans" cxnId="{6A26A9A7-AF70-4C99-8E96-C79141F0B24C}">
      <dgm:prSet/>
      <dgm:spPr/>
      <dgm:t>
        <a:bodyPr/>
        <a:lstStyle/>
        <a:p>
          <a:endParaRPr lang="ru-RU"/>
        </a:p>
      </dgm:t>
    </dgm:pt>
    <dgm:pt modelId="{39FA4770-EE0D-4FFD-9284-30B7D4162789}">
      <dgm:prSet phldrT="[Текст]" custT="1"/>
      <dgm:spPr/>
      <dgm:t>
        <a:bodyPr/>
        <a:lstStyle/>
        <a:p>
          <a:pPr algn="just"/>
          <a:r>
            <a:rPr lang="ru-RU" sz="1100" b="1" dirty="0" smtClean="0">
              <a:solidFill>
                <a:schemeClr val="accent1">
                  <a:lumMod val="50000"/>
                </a:schemeClr>
              </a:solidFill>
            </a:rPr>
            <a:t>Содержательный раздел Программы 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следующие аспекты образовательной среды: предметно-пространственная развивающая образовательная среда; характер взаимодействия со взрослыми; характер взаимодействия с другими детьми; систему отношений ребенка к миру, к другим людям, к себе самому; содержание образовательной деятельности по профессиональной коррекции нарушений развития детей (коррекционную программу). </a:t>
          </a:r>
          <a:endParaRPr lang="ru-RU" sz="1100" dirty="0">
            <a:solidFill>
              <a:schemeClr val="accent1">
                <a:lumMod val="50000"/>
              </a:schemeClr>
            </a:solidFill>
          </a:endParaRPr>
        </a:p>
      </dgm:t>
    </dgm:pt>
    <dgm:pt modelId="{E531D60F-E7D6-4F33-8170-BAE62DD3B7FD}" type="parTrans" cxnId="{71974B9C-C091-4852-B96F-50CDFFC8AE75}">
      <dgm:prSet/>
      <dgm:spPr/>
      <dgm:t>
        <a:bodyPr/>
        <a:lstStyle/>
        <a:p>
          <a:endParaRPr lang="ru-RU"/>
        </a:p>
      </dgm:t>
    </dgm:pt>
    <dgm:pt modelId="{C50B1392-299C-4F32-A2E5-1D240A7AC3DF}" type="sibTrans" cxnId="{71974B9C-C091-4852-B96F-50CDFFC8AE75}">
      <dgm:prSet/>
      <dgm:spPr/>
      <dgm:t>
        <a:bodyPr/>
        <a:lstStyle/>
        <a:p>
          <a:endParaRPr lang="ru-RU"/>
        </a:p>
      </dgm:t>
    </dgm:pt>
    <dgm:pt modelId="{8BF0E857-6098-47A2-9902-849D0E1D0895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Организационный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68C33F40-6882-4821-9AC4-28C6FB949BB3}" type="parTrans" cxnId="{DBEBC472-DAA5-4F1A-927E-1E86D11D0EBB}">
      <dgm:prSet/>
      <dgm:spPr/>
      <dgm:t>
        <a:bodyPr/>
        <a:lstStyle/>
        <a:p>
          <a:endParaRPr lang="ru-RU"/>
        </a:p>
      </dgm:t>
    </dgm:pt>
    <dgm:pt modelId="{5A0994E0-E804-4816-B46C-42639A534CA3}" type="sibTrans" cxnId="{DBEBC472-DAA5-4F1A-927E-1E86D11D0EBB}">
      <dgm:prSet/>
      <dgm:spPr/>
      <dgm:t>
        <a:bodyPr/>
        <a:lstStyle/>
        <a:p>
          <a:endParaRPr lang="ru-RU"/>
        </a:p>
      </dgm:t>
    </dgm:pt>
    <dgm:pt modelId="{44AE4644-9E02-4003-92B6-AFAA52FAACC3}">
      <dgm:prSet phldrT="[Текст]" custT="1"/>
      <dgm:spPr/>
      <dgm:t>
        <a:bodyPr/>
        <a:lstStyle/>
        <a:p>
          <a:pPr algn="just"/>
          <a:r>
            <a:rPr lang="ru-RU" sz="1100" b="1" dirty="0" smtClean="0">
              <a:solidFill>
                <a:schemeClr val="accent1">
                  <a:lumMod val="50000"/>
                </a:schemeClr>
              </a:solidFill>
            </a:rPr>
            <a:t>В Организационном разделе программы представлены условия, в том числе материально-техническое обеспечение, обеспеченность методическими материалами и средствами обучения и воспитания, распорядок и/или режим дня, особенности организации предметно-пространственной развивающей образовательной среды, а также психолого-педагогические, кадровые и финансовые условия реализации программы. В части финансовых условий описаны особенности финансово-экономического обеспечения дошкольного образования детей дошкольного возраста с тяжёлыми нарушениями речи. </a:t>
          </a:r>
          <a:endParaRPr lang="ru-RU" sz="1100" dirty="0">
            <a:solidFill>
              <a:schemeClr val="accent1">
                <a:lumMod val="50000"/>
              </a:schemeClr>
            </a:solidFill>
          </a:endParaRPr>
        </a:p>
      </dgm:t>
    </dgm:pt>
    <dgm:pt modelId="{479FF961-9F86-4A98-A2E9-D87F32B84E7A}" type="parTrans" cxnId="{77E07F09-534F-489C-99CE-47FD2FA5CFC5}">
      <dgm:prSet/>
      <dgm:spPr/>
      <dgm:t>
        <a:bodyPr/>
        <a:lstStyle/>
        <a:p>
          <a:endParaRPr lang="ru-RU"/>
        </a:p>
      </dgm:t>
    </dgm:pt>
    <dgm:pt modelId="{766DF467-CED9-4E28-961F-B2F191715C57}" type="sibTrans" cxnId="{77E07F09-534F-489C-99CE-47FD2FA5CFC5}">
      <dgm:prSet/>
      <dgm:spPr/>
      <dgm:t>
        <a:bodyPr/>
        <a:lstStyle/>
        <a:p>
          <a:endParaRPr lang="ru-RU"/>
        </a:p>
      </dgm:t>
    </dgm:pt>
    <dgm:pt modelId="{8502A52C-98CC-40F6-9B4B-5DC6C257520A}">
      <dgm:prSet/>
      <dgm:spPr/>
      <dgm:t>
        <a:bodyPr/>
        <a:lstStyle/>
        <a:p>
          <a:pPr algn="l"/>
          <a:endParaRPr lang="ru-RU" sz="700" dirty="0"/>
        </a:p>
      </dgm:t>
    </dgm:pt>
    <dgm:pt modelId="{41B57E99-BF1C-4D81-BB17-4922F64BDB06}" type="parTrans" cxnId="{E36A5A52-EE61-4AD2-9C28-CDA13E923DCB}">
      <dgm:prSet/>
      <dgm:spPr/>
      <dgm:t>
        <a:bodyPr/>
        <a:lstStyle/>
        <a:p>
          <a:endParaRPr lang="ru-RU"/>
        </a:p>
      </dgm:t>
    </dgm:pt>
    <dgm:pt modelId="{0E106015-9C3F-4132-8B07-C1005C376F98}" type="sibTrans" cxnId="{E36A5A52-EE61-4AD2-9C28-CDA13E923DCB}">
      <dgm:prSet/>
      <dgm:spPr/>
      <dgm:t>
        <a:bodyPr/>
        <a:lstStyle/>
        <a:p>
          <a:endParaRPr lang="ru-RU"/>
        </a:p>
      </dgm:t>
    </dgm:pt>
    <dgm:pt modelId="{6AB25E0F-9428-4DF8-B09F-622987D74666}">
      <dgm:prSet custT="1"/>
      <dgm:spPr/>
      <dgm:t>
        <a:bodyPr/>
        <a:lstStyle/>
        <a:p>
          <a:pPr algn="just"/>
          <a:r>
            <a:rPr lang="ru-RU" sz="1100" dirty="0" smtClean="0">
              <a:solidFill>
                <a:schemeClr val="accent1">
                  <a:lumMod val="50000"/>
                </a:schemeClr>
              </a:solidFill>
            </a:rPr>
            <a:t>Целевой раздел Программы 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 </a:t>
          </a:r>
          <a:endParaRPr lang="ru-RU" sz="1100" dirty="0">
            <a:solidFill>
              <a:schemeClr val="accent1">
                <a:lumMod val="50000"/>
              </a:schemeClr>
            </a:solidFill>
          </a:endParaRPr>
        </a:p>
      </dgm:t>
    </dgm:pt>
    <dgm:pt modelId="{7721E861-7BD3-43A9-B098-FFFF8BAFE3C9}" type="sibTrans" cxnId="{B8D8B3E7-02FC-40BE-8623-347118CB9C8E}">
      <dgm:prSet/>
      <dgm:spPr/>
      <dgm:t>
        <a:bodyPr/>
        <a:lstStyle/>
        <a:p>
          <a:endParaRPr lang="ru-RU"/>
        </a:p>
      </dgm:t>
    </dgm:pt>
    <dgm:pt modelId="{7FD662EF-83AF-4E72-B352-94952E9DB7AD}" type="parTrans" cxnId="{B8D8B3E7-02FC-40BE-8623-347118CB9C8E}">
      <dgm:prSet/>
      <dgm:spPr/>
      <dgm:t>
        <a:bodyPr/>
        <a:lstStyle/>
        <a:p>
          <a:endParaRPr lang="ru-RU"/>
        </a:p>
      </dgm:t>
    </dgm:pt>
    <dgm:pt modelId="{3AB4ECC8-6CF2-4B1C-98F8-BAF63162838A}" type="pres">
      <dgm:prSet presAssocID="{7C51B6AE-68F2-4EAD-BCF0-244F66D15AED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C8F0D27-0A0C-47EA-9A04-D3B82B014408}" type="pres">
      <dgm:prSet presAssocID="{CA79E53E-1B1A-46C1-B600-8260ECF2F2B0}" presName="compositeNode" presStyleCnt="0">
        <dgm:presLayoutVars>
          <dgm:bulletEnabled val="1"/>
        </dgm:presLayoutVars>
      </dgm:prSet>
      <dgm:spPr/>
    </dgm:pt>
    <dgm:pt modelId="{E87C9B16-C5C3-4A95-AB7E-3C6C9E6507FA}" type="pres">
      <dgm:prSet presAssocID="{CA79E53E-1B1A-46C1-B600-8260ECF2F2B0}" presName="image" presStyleLbl="fgImgPlace1" presStyleIdx="0" presStyleCnt="3" custScaleX="54681" custScaleY="54658" custLinFactNeighborX="-18973" custLinFactNeighborY="-127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96D02F67-5788-4427-AEB2-89829ED608CB}" type="pres">
      <dgm:prSet presAssocID="{CA79E53E-1B1A-46C1-B600-8260ECF2F2B0}" presName="childNode" presStyleLbl="node1" presStyleIdx="0" presStyleCnt="3" custScaleY="114307" custLinFactNeighborX="1701" custLinFactNeighborY="1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D37208-3E78-4283-A433-04F25C34EE0B}" type="pres">
      <dgm:prSet presAssocID="{CA79E53E-1B1A-46C1-B600-8260ECF2F2B0}" presName="parentNode" presStyleLbl="revTx" presStyleIdx="0" presStyleCnt="3" custScaleX="78279" custScaleY="97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C49A3-9063-4707-804B-C3A2344F232D}" type="pres">
      <dgm:prSet presAssocID="{F5796A5B-D93B-4091-8383-F15507CA01A1}" presName="sibTrans" presStyleCnt="0"/>
      <dgm:spPr/>
    </dgm:pt>
    <dgm:pt modelId="{ADCB075F-36C3-4FC2-B5B4-400F4117ACD3}" type="pres">
      <dgm:prSet presAssocID="{AB268A75-CBB6-406C-BB75-063C6CE7661F}" presName="compositeNode" presStyleCnt="0">
        <dgm:presLayoutVars>
          <dgm:bulletEnabled val="1"/>
        </dgm:presLayoutVars>
      </dgm:prSet>
      <dgm:spPr/>
    </dgm:pt>
    <dgm:pt modelId="{202B2ED5-FE04-46EC-B6A6-E487C3CCE9D5}" type="pres">
      <dgm:prSet presAssocID="{AB268A75-CBB6-406C-BB75-063C6CE7661F}" presName="image" presStyleLbl="fgImgPlace1" presStyleIdx="1" presStyleCnt="3" custScaleX="55894" custScaleY="52934" custLinFactNeighborX="-23286" custLinFactNeighborY="-1428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429201FD-C9A4-4CC4-8FDA-B283ABB03447}" type="pres">
      <dgm:prSet presAssocID="{AB268A75-CBB6-406C-BB75-063C6CE7661F}" presName="childNode" presStyleLbl="node1" presStyleIdx="1" presStyleCnt="3" custScaleY="115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423AF-9635-4292-A151-2D6E5A8D684A}" type="pres">
      <dgm:prSet presAssocID="{AB268A75-CBB6-406C-BB75-063C6CE7661F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64E60-9E45-41F7-8EF9-BF8E8ED43BF3}" type="pres">
      <dgm:prSet presAssocID="{AB2F0033-AEBC-4CC6-88AB-06750EF45C66}" presName="sibTrans" presStyleCnt="0"/>
      <dgm:spPr/>
    </dgm:pt>
    <dgm:pt modelId="{FDB7FE84-932B-4C57-9F90-200DA55C12B3}" type="pres">
      <dgm:prSet presAssocID="{8BF0E857-6098-47A2-9902-849D0E1D0895}" presName="compositeNode" presStyleCnt="0">
        <dgm:presLayoutVars>
          <dgm:bulletEnabled val="1"/>
        </dgm:presLayoutVars>
      </dgm:prSet>
      <dgm:spPr/>
    </dgm:pt>
    <dgm:pt modelId="{1C822A99-00F8-4DFB-BC4C-E12DA10FB469}" type="pres">
      <dgm:prSet presAssocID="{8BF0E857-6098-47A2-9902-849D0E1D0895}" presName="image" presStyleLbl="fgImgPlace1" presStyleIdx="2" presStyleCnt="3" custScaleX="62282" custScaleY="58984" custLinFactNeighborX="-25306" custLinFactNeighborY="-1519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CBFB2886-F426-4FD3-A262-37126A7B4F46}" type="pres">
      <dgm:prSet presAssocID="{8BF0E857-6098-47A2-9902-849D0E1D0895}" presName="childNode" presStyleLbl="node1" presStyleIdx="2" presStyleCnt="3" custScaleY="114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9A9D64-1461-437D-AAB2-250A01201959}" type="pres">
      <dgm:prSet presAssocID="{8BF0E857-6098-47A2-9902-849D0E1D0895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D8B3E7-02FC-40BE-8623-347118CB9C8E}" srcId="{CA79E53E-1B1A-46C1-B600-8260ECF2F2B0}" destId="{6AB25E0F-9428-4DF8-B09F-622987D74666}" srcOrd="1" destOrd="0" parTransId="{7FD662EF-83AF-4E72-B352-94952E9DB7AD}" sibTransId="{7721E861-7BD3-43A9-B098-FFFF8BAFE3C9}"/>
    <dgm:cxn modelId="{DBEBC472-DAA5-4F1A-927E-1E86D11D0EBB}" srcId="{7C51B6AE-68F2-4EAD-BCF0-244F66D15AED}" destId="{8BF0E857-6098-47A2-9902-849D0E1D0895}" srcOrd="2" destOrd="0" parTransId="{68C33F40-6882-4821-9AC4-28C6FB949BB3}" sibTransId="{5A0994E0-E804-4816-B46C-42639A534CA3}"/>
    <dgm:cxn modelId="{3B1C7896-CE05-43CF-948E-3097CEAA9B5B}" type="presOf" srcId="{67CF2102-EA39-467F-9FCE-814729174C1B}" destId="{96D02F67-5788-4427-AEB2-89829ED608CB}" srcOrd="0" destOrd="0" presId="urn:microsoft.com/office/officeart/2005/8/layout/hList2"/>
    <dgm:cxn modelId="{305DA1BA-D5C2-4893-937A-C75BB154E24D}" type="presOf" srcId="{8502A52C-98CC-40F6-9B4B-5DC6C257520A}" destId="{429201FD-C9A4-4CC4-8FDA-B283ABB03447}" srcOrd="0" destOrd="1" presId="urn:microsoft.com/office/officeart/2005/8/layout/hList2"/>
    <dgm:cxn modelId="{4E0D960C-78E5-4567-B433-0326E287E661}" type="presOf" srcId="{CA79E53E-1B1A-46C1-B600-8260ECF2F2B0}" destId="{86D37208-3E78-4283-A433-04F25C34EE0B}" srcOrd="0" destOrd="0" presId="urn:microsoft.com/office/officeart/2005/8/layout/hList2"/>
    <dgm:cxn modelId="{71974B9C-C091-4852-B96F-50CDFFC8AE75}" srcId="{AB268A75-CBB6-406C-BB75-063C6CE7661F}" destId="{39FA4770-EE0D-4FFD-9284-30B7D4162789}" srcOrd="0" destOrd="0" parTransId="{E531D60F-E7D6-4F33-8170-BAE62DD3B7FD}" sibTransId="{C50B1392-299C-4F32-A2E5-1D240A7AC3DF}"/>
    <dgm:cxn modelId="{28D1BF53-1738-4B0A-8525-028AE2249562}" type="presOf" srcId="{8BF0E857-6098-47A2-9902-849D0E1D0895}" destId="{029A9D64-1461-437D-AAB2-250A01201959}" srcOrd="0" destOrd="0" presId="urn:microsoft.com/office/officeart/2005/8/layout/hList2"/>
    <dgm:cxn modelId="{E98F25FE-0C19-4A93-95EF-51A0D422B13B}" type="presOf" srcId="{44AE4644-9E02-4003-92B6-AFAA52FAACC3}" destId="{CBFB2886-F426-4FD3-A262-37126A7B4F46}" srcOrd="0" destOrd="0" presId="urn:microsoft.com/office/officeart/2005/8/layout/hList2"/>
    <dgm:cxn modelId="{DA14A450-12B9-418C-A57E-91803D9DC42C}" type="presOf" srcId="{7C51B6AE-68F2-4EAD-BCF0-244F66D15AED}" destId="{3AB4ECC8-6CF2-4B1C-98F8-BAF63162838A}" srcOrd="0" destOrd="0" presId="urn:microsoft.com/office/officeart/2005/8/layout/hList2"/>
    <dgm:cxn modelId="{74100428-20AB-4F5A-A49C-9D61524FED7C}" type="presOf" srcId="{6AB25E0F-9428-4DF8-B09F-622987D74666}" destId="{96D02F67-5788-4427-AEB2-89829ED608CB}" srcOrd="0" destOrd="1" presId="urn:microsoft.com/office/officeart/2005/8/layout/hList2"/>
    <dgm:cxn modelId="{1B69C9E9-FFD4-4902-BFFB-8D1657DC2CBE}" srcId="{CA79E53E-1B1A-46C1-B600-8260ECF2F2B0}" destId="{67CF2102-EA39-467F-9FCE-814729174C1B}" srcOrd="0" destOrd="0" parTransId="{EAA7418E-1A3F-4370-83A5-6BCA1FA056A4}" sibTransId="{2EF5C017-5BF7-4DEF-AC06-7C66EBB55028}"/>
    <dgm:cxn modelId="{E36A5A52-EE61-4AD2-9C28-CDA13E923DCB}" srcId="{AB268A75-CBB6-406C-BB75-063C6CE7661F}" destId="{8502A52C-98CC-40F6-9B4B-5DC6C257520A}" srcOrd="1" destOrd="0" parTransId="{41B57E99-BF1C-4D81-BB17-4922F64BDB06}" sibTransId="{0E106015-9C3F-4132-8B07-C1005C376F98}"/>
    <dgm:cxn modelId="{8B59A0AF-4B5B-4B94-8316-A316A5CBC190}" srcId="{7C51B6AE-68F2-4EAD-BCF0-244F66D15AED}" destId="{CA79E53E-1B1A-46C1-B600-8260ECF2F2B0}" srcOrd="0" destOrd="0" parTransId="{1FB00684-E1A5-4FAE-BBCB-D34766921E3F}" sibTransId="{F5796A5B-D93B-4091-8383-F15507CA01A1}"/>
    <dgm:cxn modelId="{A3ABE457-D238-42DB-84D4-9528025FA95C}" type="presOf" srcId="{AB268A75-CBB6-406C-BB75-063C6CE7661F}" destId="{BDB423AF-9635-4292-A151-2D6E5A8D684A}" srcOrd="0" destOrd="0" presId="urn:microsoft.com/office/officeart/2005/8/layout/hList2"/>
    <dgm:cxn modelId="{77E07F09-534F-489C-99CE-47FD2FA5CFC5}" srcId="{8BF0E857-6098-47A2-9902-849D0E1D0895}" destId="{44AE4644-9E02-4003-92B6-AFAA52FAACC3}" srcOrd="0" destOrd="0" parTransId="{479FF961-9F86-4A98-A2E9-D87F32B84E7A}" sibTransId="{766DF467-CED9-4E28-961F-B2F191715C57}"/>
    <dgm:cxn modelId="{7F783808-0AAB-4C21-85A7-086859F643DF}" type="presOf" srcId="{39FA4770-EE0D-4FFD-9284-30B7D4162789}" destId="{429201FD-C9A4-4CC4-8FDA-B283ABB03447}" srcOrd="0" destOrd="0" presId="urn:microsoft.com/office/officeart/2005/8/layout/hList2"/>
    <dgm:cxn modelId="{6A26A9A7-AF70-4C99-8E96-C79141F0B24C}" srcId="{7C51B6AE-68F2-4EAD-BCF0-244F66D15AED}" destId="{AB268A75-CBB6-406C-BB75-063C6CE7661F}" srcOrd="1" destOrd="0" parTransId="{31E65212-5F1D-4B6E-A4FA-EDA5651F8E9F}" sibTransId="{AB2F0033-AEBC-4CC6-88AB-06750EF45C66}"/>
    <dgm:cxn modelId="{0EF9E5FF-AF85-4A07-BE22-BA0E8DB80637}" type="presParOf" srcId="{3AB4ECC8-6CF2-4B1C-98F8-BAF63162838A}" destId="{BC8F0D27-0A0C-47EA-9A04-D3B82B014408}" srcOrd="0" destOrd="0" presId="urn:microsoft.com/office/officeart/2005/8/layout/hList2"/>
    <dgm:cxn modelId="{35F3F377-DA22-4C30-B60F-DDB7442A8E6F}" type="presParOf" srcId="{BC8F0D27-0A0C-47EA-9A04-D3B82B014408}" destId="{E87C9B16-C5C3-4A95-AB7E-3C6C9E6507FA}" srcOrd="0" destOrd="0" presId="urn:microsoft.com/office/officeart/2005/8/layout/hList2"/>
    <dgm:cxn modelId="{9571A3CB-04C9-46E5-8989-EF1FD395D4FD}" type="presParOf" srcId="{BC8F0D27-0A0C-47EA-9A04-D3B82B014408}" destId="{96D02F67-5788-4427-AEB2-89829ED608CB}" srcOrd="1" destOrd="0" presId="urn:microsoft.com/office/officeart/2005/8/layout/hList2"/>
    <dgm:cxn modelId="{C95383E8-95FE-4F95-BD90-1E877E069228}" type="presParOf" srcId="{BC8F0D27-0A0C-47EA-9A04-D3B82B014408}" destId="{86D37208-3E78-4283-A433-04F25C34EE0B}" srcOrd="2" destOrd="0" presId="urn:microsoft.com/office/officeart/2005/8/layout/hList2"/>
    <dgm:cxn modelId="{FC77259C-2734-46D9-9746-80EAA5332863}" type="presParOf" srcId="{3AB4ECC8-6CF2-4B1C-98F8-BAF63162838A}" destId="{234C49A3-9063-4707-804B-C3A2344F232D}" srcOrd="1" destOrd="0" presId="urn:microsoft.com/office/officeart/2005/8/layout/hList2"/>
    <dgm:cxn modelId="{AFC012B8-C21C-41AA-8E7D-CF206FE196FD}" type="presParOf" srcId="{3AB4ECC8-6CF2-4B1C-98F8-BAF63162838A}" destId="{ADCB075F-36C3-4FC2-B5B4-400F4117ACD3}" srcOrd="2" destOrd="0" presId="urn:microsoft.com/office/officeart/2005/8/layout/hList2"/>
    <dgm:cxn modelId="{0D16091D-626E-4ED7-8867-C091120FD641}" type="presParOf" srcId="{ADCB075F-36C3-4FC2-B5B4-400F4117ACD3}" destId="{202B2ED5-FE04-46EC-B6A6-E487C3CCE9D5}" srcOrd="0" destOrd="0" presId="urn:microsoft.com/office/officeart/2005/8/layout/hList2"/>
    <dgm:cxn modelId="{43028A81-BC74-4DD7-879A-6E949E5F180E}" type="presParOf" srcId="{ADCB075F-36C3-4FC2-B5B4-400F4117ACD3}" destId="{429201FD-C9A4-4CC4-8FDA-B283ABB03447}" srcOrd="1" destOrd="0" presId="urn:microsoft.com/office/officeart/2005/8/layout/hList2"/>
    <dgm:cxn modelId="{6CB15681-A8F7-4243-9AE0-00FF805030EF}" type="presParOf" srcId="{ADCB075F-36C3-4FC2-B5B4-400F4117ACD3}" destId="{BDB423AF-9635-4292-A151-2D6E5A8D684A}" srcOrd="2" destOrd="0" presId="urn:microsoft.com/office/officeart/2005/8/layout/hList2"/>
    <dgm:cxn modelId="{9665E29B-4389-4DB2-99C1-73DDF07D5046}" type="presParOf" srcId="{3AB4ECC8-6CF2-4B1C-98F8-BAF63162838A}" destId="{29C64E60-9E45-41F7-8EF9-BF8E8ED43BF3}" srcOrd="3" destOrd="0" presId="urn:microsoft.com/office/officeart/2005/8/layout/hList2"/>
    <dgm:cxn modelId="{539610A4-1412-444A-A38E-6387E25EF062}" type="presParOf" srcId="{3AB4ECC8-6CF2-4B1C-98F8-BAF63162838A}" destId="{FDB7FE84-932B-4C57-9F90-200DA55C12B3}" srcOrd="4" destOrd="0" presId="urn:microsoft.com/office/officeart/2005/8/layout/hList2"/>
    <dgm:cxn modelId="{0F52E7B9-E18B-4BD4-8228-A9A15E4370A5}" type="presParOf" srcId="{FDB7FE84-932B-4C57-9F90-200DA55C12B3}" destId="{1C822A99-00F8-4DFB-BC4C-E12DA10FB469}" srcOrd="0" destOrd="0" presId="urn:microsoft.com/office/officeart/2005/8/layout/hList2"/>
    <dgm:cxn modelId="{AFD24D8A-5ED9-4F18-87C9-A7C83F81550B}" type="presParOf" srcId="{FDB7FE84-932B-4C57-9F90-200DA55C12B3}" destId="{CBFB2886-F426-4FD3-A262-37126A7B4F46}" srcOrd="1" destOrd="0" presId="urn:microsoft.com/office/officeart/2005/8/layout/hList2"/>
    <dgm:cxn modelId="{DD2A94B0-6447-4FE8-B175-D9F047CB5FBE}" type="presParOf" srcId="{FDB7FE84-932B-4C57-9F90-200DA55C12B3}" destId="{029A9D64-1461-437D-AAB2-250A0120195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8F9298-0979-4A29-A380-B56D263A8EA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407CF2-AF04-4222-BC79-485550E8DB22}">
      <dgm:prSet phldrT="[Текст]" custT="1"/>
      <dgm:spPr/>
      <dgm:t>
        <a:bodyPr/>
        <a:lstStyle/>
        <a:p>
          <a:r>
            <a:rPr lang="ru-RU" sz="1800" dirty="0" smtClean="0"/>
            <a:t>Социально-коммуникативное развитие</a:t>
          </a:r>
          <a:endParaRPr lang="ru-RU" sz="1800" dirty="0"/>
        </a:p>
      </dgm:t>
    </dgm:pt>
    <dgm:pt modelId="{2227BBFE-E188-4A73-A4A1-959F56CAE68F}" type="parTrans" cxnId="{4F7F378D-6FAC-4CB0-9ED0-52F2076A9161}">
      <dgm:prSet/>
      <dgm:spPr/>
      <dgm:t>
        <a:bodyPr/>
        <a:lstStyle/>
        <a:p>
          <a:endParaRPr lang="ru-RU"/>
        </a:p>
      </dgm:t>
    </dgm:pt>
    <dgm:pt modelId="{7984202D-A7BC-43E3-B2EB-E37E310A03CB}" type="sibTrans" cxnId="{4F7F378D-6FAC-4CB0-9ED0-52F2076A9161}">
      <dgm:prSet/>
      <dgm:spPr/>
      <dgm:t>
        <a:bodyPr/>
        <a:lstStyle/>
        <a:p>
          <a:endParaRPr lang="ru-RU"/>
        </a:p>
      </dgm:t>
    </dgm:pt>
    <dgm:pt modelId="{B7C402E8-45DE-45C4-B50F-B2AB91C4C6BC}">
      <dgm:prSet phldrT="[Текст]" custT="1"/>
      <dgm:spPr/>
      <dgm:t>
        <a:bodyPr/>
        <a:lstStyle/>
        <a:p>
          <a:r>
            <a:rPr lang="ru-RU" sz="1800" dirty="0" smtClean="0"/>
            <a:t>Познавательное развитие</a:t>
          </a:r>
          <a:endParaRPr lang="ru-RU" sz="1800" dirty="0"/>
        </a:p>
      </dgm:t>
    </dgm:pt>
    <dgm:pt modelId="{A0196802-C2B9-45B6-9ED9-4B0C870B603B}" type="parTrans" cxnId="{524A795A-A17A-4210-8CDC-B1A0EEDE3BBF}">
      <dgm:prSet/>
      <dgm:spPr/>
      <dgm:t>
        <a:bodyPr/>
        <a:lstStyle/>
        <a:p>
          <a:endParaRPr lang="ru-RU"/>
        </a:p>
      </dgm:t>
    </dgm:pt>
    <dgm:pt modelId="{0FB585AA-BE01-4358-B2E1-EF9181E8A187}" type="sibTrans" cxnId="{524A795A-A17A-4210-8CDC-B1A0EEDE3BBF}">
      <dgm:prSet/>
      <dgm:spPr/>
      <dgm:t>
        <a:bodyPr/>
        <a:lstStyle/>
        <a:p>
          <a:endParaRPr lang="ru-RU"/>
        </a:p>
      </dgm:t>
    </dgm:pt>
    <dgm:pt modelId="{A3D46548-021F-4772-88D7-BF7F017301D1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800" dirty="0" smtClean="0"/>
            <a:t>Речевое </a:t>
          </a:r>
        </a:p>
        <a:p>
          <a:pPr>
            <a:lnSpc>
              <a:spcPct val="90000"/>
            </a:lnSpc>
          </a:pPr>
          <a:r>
            <a:rPr lang="ru-RU" sz="1800" dirty="0" smtClean="0"/>
            <a:t>развитие</a:t>
          </a:r>
          <a:endParaRPr lang="ru-RU" sz="1800" dirty="0"/>
        </a:p>
      </dgm:t>
    </dgm:pt>
    <dgm:pt modelId="{50FF60F3-A8A6-459F-92F2-C5A07FAE967C}" type="parTrans" cxnId="{C9DEF5D6-3944-4FE9-A1A1-EC313F69D3C1}">
      <dgm:prSet/>
      <dgm:spPr/>
      <dgm:t>
        <a:bodyPr/>
        <a:lstStyle/>
        <a:p>
          <a:endParaRPr lang="ru-RU"/>
        </a:p>
      </dgm:t>
    </dgm:pt>
    <dgm:pt modelId="{BF75A6B2-1C94-40B3-B371-788DC6BE9BB2}" type="sibTrans" cxnId="{C9DEF5D6-3944-4FE9-A1A1-EC313F69D3C1}">
      <dgm:prSet/>
      <dgm:spPr/>
      <dgm:t>
        <a:bodyPr/>
        <a:lstStyle/>
        <a:p>
          <a:endParaRPr lang="ru-RU"/>
        </a:p>
      </dgm:t>
    </dgm:pt>
    <dgm:pt modelId="{70DB68F9-0A6D-4FE4-AA48-7DBAD303BAAC}">
      <dgm:prSet phldrT="[Текст]" custT="1"/>
      <dgm:spPr/>
      <dgm:t>
        <a:bodyPr/>
        <a:lstStyle/>
        <a:p>
          <a:r>
            <a:rPr lang="ru-RU" sz="1800" dirty="0" smtClean="0"/>
            <a:t>Художественно-эстетическое развитие</a:t>
          </a:r>
          <a:endParaRPr lang="ru-RU" sz="1800" dirty="0"/>
        </a:p>
      </dgm:t>
    </dgm:pt>
    <dgm:pt modelId="{D177383E-E201-4080-8F7D-52068361A0F1}" type="parTrans" cxnId="{7E5D8524-31BE-4482-BACD-CBE1D0F70C59}">
      <dgm:prSet/>
      <dgm:spPr/>
      <dgm:t>
        <a:bodyPr/>
        <a:lstStyle/>
        <a:p>
          <a:endParaRPr lang="ru-RU"/>
        </a:p>
      </dgm:t>
    </dgm:pt>
    <dgm:pt modelId="{94DD7303-FD4B-4061-88DE-181C192182BC}" type="sibTrans" cxnId="{7E5D8524-31BE-4482-BACD-CBE1D0F70C59}">
      <dgm:prSet/>
      <dgm:spPr/>
      <dgm:t>
        <a:bodyPr/>
        <a:lstStyle/>
        <a:p>
          <a:endParaRPr lang="ru-RU"/>
        </a:p>
      </dgm:t>
    </dgm:pt>
    <dgm:pt modelId="{2B4D4272-295B-49E8-828A-AD11A0716CAE}">
      <dgm:prSet phldrT="[Текст]" custT="1"/>
      <dgm:spPr/>
      <dgm:t>
        <a:bodyPr/>
        <a:lstStyle/>
        <a:p>
          <a:r>
            <a:rPr lang="ru-RU" sz="1800" dirty="0" smtClean="0"/>
            <a:t>Физическое развитие</a:t>
          </a:r>
          <a:endParaRPr lang="ru-RU" sz="1800" dirty="0"/>
        </a:p>
      </dgm:t>
    </dgm:pt>
    <dgm:pt modelId="{4ECF2CAD-B66C-4F9B-8DBD-5824F8F3CF61}" type="parTrans" cxnId="{F8CFD84E-8A76-4489-AF15-0583C86AA293}">
      <dgm:prSet/>
      <dgm:spPr/>
      <dgm:t>
        <a:bodyPr/>
        <a:lstStyle/>
        <a:p>
          <a:endParaRPr lang="ru-RU"/>
        </a:p>
      </dgm:t>
    </dgm:pt>
    <dgm:pt modelId="{C11E53CD-4959-47C8-AC51-D68CBCDDF683}" type="sibTrans" cxnId="{F8CFD84E-8A76-4489-AF15-0583C86AA293}">
      <dgm:prSet/>
      <dgm:spPr/>
      <dgm:t>
        <a:bodyPr/>
        <a:lstStyle/>
        <a:p>
          <a:endParaRPr lang="ru-RU"/>
        </a:p>
      </dgm:t>
    </dgm:pt>
    <dgm:pt modelId="{73E453C5-B140-4786-B8C7-CB06CE340A47}" type="pres">
      <dgm:prSet presAssocID="{D88F9298-0979-4A29-A380-B56D263A8EA6}" presName="diagram" presStyleCnt="0">
        <dgm:presLayoutVars>
          <dgm:dir/>
          <dgm:resizeHandles val="exact"/>
        </dgm:presLayoutVars>
      </dgm:prSet>
      <dgm:spPr/>
    </dgm:pt>
    <dgm:pt modelId="{EAAE07CB-57A8-4C39-B0A4-F2564DE4ADE3}" type="pres">
      <dgm:prSet presAssocID="{AC407CF2-AF04-4222-BC79-485550E8DB22}" presName="node" presStyleLbl="node1" presStyleIdx="0" presStyleCnt="5">
        <dgm:presLayoutVars>
          <dgm:bulletEnabled val="1"/>
        </dgm:presLayoutVars>
      </dgm:prSet>
      <dgm:spPr/>
    </dgm:pt>
    <dgm:pt modelId="{E0774499-64A2-48B4-9BFD-44F753C97384}" type="pres">
      <dgm:prSet presAssocID="{7984202D-A7BC-43E3-B2EB-E37E310A03CB}" presName="sibTrans" presStyleCnt="0"/>
      <dgm:spPr/>
    </dgm:pt>
    <dgm:pt modelId="{C707C01D-313E-491F-846A-7E57F69E20F6}" type="pres">
      <dgm:prSet presAssocID="{B7C402E8-45DE-45C4-B50F-B2AB91C4C6BC}" presName="node" presStyleLbl="node1" presStyleIdx="1" presStyleCnt="5" custLinFactNeighborX="55901">
        <dgm:presLayoutVars>
          <dgm:bulletEnabled val="1"/>
        </dgm:presLayoutVars>
      </dgm:prSet>
      <dgm:spPr/>
    </dgm:pt>
    <dgm:pt modelId="{522A407A-C8B8-4FED-B1D6-0C9F69E4FB58}" type="pres">
      <dgm:prSet presAssocID="{0FB585AA-BE01-4358-B2E1-EF9181E8A187}" presName="sibTrans" presStyleCnt="0"/>
      <dgm:spPr/>
    </dgm:pt>
    <dgm:pt modelId="{00AD2E7A-95A4-4631-A079-46E79788AD88}" type="pres">
      <dgm:prSet presAssocID="{A3D46548-021F-4772-88D7-BF7F017301D1}" presName="node" presStyleLbl="node1" presStyleIdx="2" presStyleCnt="5" custLinFactX="10135" custLinFactNeighborX="100000" custLinFactNeighborY="-91">
        <dgm:presLayoutVars>
          <dgm:bulletEnabled val="1"/>
        </dgm:presLayoutVars>
      </dgm:prSet>
      <dgm:spPr/>
    </dgm:pt>
    <dgm:pt modelId="{471A8BA0-32C4-4CBD-9F75-96998A4C5CD7}" type="pres">
      <dgm:prSet presAssocID="{BF75A6B2-1C94-40B3-B371-788DC6BE9BB2}" presName="sibTrans" presStyleCnt="0"/>
      <dgm:spPr/>
    </dgm:pt>
    <dgm:pt modelId="{ED6168EF-EB0D-40FC-A58D-DA23DD1DDF8A}" type="pres">
      <dgm:prSet presAssocID="{70DB68F9-0A6D-4FE4-AA48-7DBAD303BAAC}" presName="node" presStyleLbl="node1" presStyleIdx="3" presStyleCnt="5" custLinFactX="-100000" custLinFactY="11815" custLinFactNeighborX="-154300" custLinFactNeighborY="100000">
        <dgm:presLayoutVars>
          <dgm:bulletEnabled val="1"/>
        </dgm:presLayoutVars>
      </dgm:prSet>
      <dgm:spPr/>
    </dgm:pt>
    <dgm:pt modelId="{FEBEFB81-7276-43E0-AEB7-947924E89B51}" type="pres">
      <dgm:prSet presAssocID="{94DD7303-FD4B-4061-88DE-181C192182BC}" presName="sibTrans" presStyleCnt="0"/>
      <dgm:spPr/>
    </dgm:pt>
    <dgm:pt modelId="{00E3A216-89C1-4B1F-94FD-585C40A66E6E}" type="pres">
      <dgm:prSet presAssocID="{2B4D4272-295B-49E8-828A-AD11A0716CAE}" presName="node" presStyleLbl="node1" presStyleIdx="4" presStyleCnt="5" custLinFactNeighborX="89118" custLinFactNeighborY="-5459">
        <dgm:presLayoutVars>
          <dgm:bulletEnabled val="1"/>
        </dgm:presLayoutVars>
      </dgm:prSet>
      <dgm:spPr/>
    </dgm:pt>
  </dgm:ptLst>
  <dgm:cxnLst>
    <dgm:cxn modelId="{BC2AFACA-06FA-4BF0-BE02-04DEE66D3790}" type="presOf" srcId="{A3D46548-021F-4772-88D7-BF7F017301D1}" destId="{00AD2E7A-95A4-4631-A079-46E79788AD88}" srcOrd="0" destOrd="0" presId="urn:microsoft.com/office/officeart/2005/8/layout/default"/>
    <dgm:cxn modelId="{524A795A-A17A-4210-8CDC-B1A0EEDE3BBF}" srcId="{D88F9298-0979-4A29-A380-B56D263A8EA6}" destId="{B7C402E8-45DE-45C4-B50F-B2AB91C4C6BC}" srcOrd="1" destOrd="0" parTransId="{A0196802-C2B9-45B6-9ED9-4B0C870B603B}" sibTransId="{0FB585AA-BE01-4358-B2E1-EF9181E8A187}"/>
    <dgm:cxn modelId="{C0F77E21-95D8-4753-8B51-19A793F38586}" type="presOf" srcId="{70DB68F9-0A6D-4FE4-AA48-7DBAD303BAAC}" destId="{ED6168EF-EB0D-40FC-A58D-DA23DD1DDF8A}" srcOrd="0" destOrd="0" presId="urn:microsoft.com/office/officeart/2005/8/layout/default"/>
    <dgm:cxn modelId="{6EE3149C-6A79-483A-A32D-1C9E80205D4B}" type="presOf" srcId="{B7C402E8-45DE-45C4-B50F-B2AB91C4C6BC}" destId="{C707C01D-313E-491F-846A-7E57F69E20F6}" srcOrd="0" destOrd="0" presId="urn:microsoft.com/office/officeart/2005/8/layout/default"/>
    <dgm:cxn modelId="{60B37BC7-C14E-4800-8C2D-5255FDB97591}" type="presOf" srcId="{AC407CF2-AF04-4222-BC79-485550E8DB22}" destId="{EAAE07CB-57A8-4C39-B0A4-F2564DE4ADE3}" srcOrd="0" destOrd="0" presId="urn:microsoft.com/office/officeart/2005/8/layout/default"/>
    <dgm:cxn modelId="{6C135AE2-F546-4DE9-BD5B-C598C911D49B}" type="presOf" srcId="{2B4D4272-295B-49E8-828A-AD11A0716CAE}" destId="{00E3A216-89C1-4B1F-94FD-585C40A66E6E}" srcOrd="0" destOrd="0" presId="urn:microsoft.com/office/officeart/2005/8/layout/default"/>
    <dgm:cxn modelId="{C9DEF5D6-3944-4FE9-A1A1-EC313F69D3C1}" srcId="{D88F9298-0979-4A29-A380-B56D263A8EA6}" destId="{A3D46548-021F-4772-88D7-BF7F017301D1}" srcOrd="2" destOrd="0" parTransId="{50FF60F3-A8A6-459F-92F2-C5A07FAE967C}" sibTransId="{BF75A6B2-1C94-40B3-B371-788DC6BE9BB2}"/>
    <dgm:cxn modelId="{4F7F378D-6FAC-4CB0-9ED0-52F2076A9161}" srcId="{D88F9298-0979-4A29-A380-B56D263A8EA6}" destId="{AC407CF2-AF04-4222-BC79-485550E8DB22}" srcOrd="0" destOrd="0" parTransId="{2227BBFE-E188-4A73-A4A1-959F56CAE68F}" sibTransId="{7984202D-A7BC-43E3-B2EB-E37E310A03CB}"/>
    <dgm:cxn modelId="{7E5D8524-31BE-4482-BACD-CBE1D0F70C59}" srcId="{D88F9298-0979-4A29-A380-B56D263A8EA6}" destId="{70DB68F9-0A6D-4FE4-AA48-7DBAD303BAAC}" srcOrd="3" destOrd="0" parTransId="{D177383E-E201-4080-8F7D-52068361A0F1}" sibTransId="{94DD7303-FD4B-4061-88DE-181C192182BC}"/>
    <dgm:cxn modelId="{9430A84B-10E0-4F53-8061-6AD28AAC345A}" type="presOf" srcId="{D88F9298-0979-4A29-A380-B56D263A8EA6}" destId="{73E453C5-B140-4786-B8C7-CB06CE340A47}" srcOrd="0" destOrd="0" presId="urn:microsoft.com/office/officeart/2005/8/layout/default"/>
    <dgm:cxn modelId="{F8CFD84E-8A76-4489-AF15-0583C86AA293}" srcId="{D88F9298-0979-4A29-A380-B56D263A8EA6}" destId="{2B4D4272-295B-49E8-828A-AD11A0716CAE}" srcOrd="4" destOrd="0" parTransId="{4ECF2CAD-B66C-4F9B-8DBD-5824F8F3CF61}" sibTransId="{C11E53CD-4959-47C8-AC51-D68CBCDDF683}"/>
    <dgm:cxn modelId="{B771E63F-0AC6-4A99-A423-CC1E18F19359}" type="presParOf" srcId="{73E453C5-B140-4786-B8C7-CB06CE340A47}" destId="{EAAE07CB-57A8-4C39-B0A4-F2564DE4ADE3}" srcOrd="0" destOrd="0" presId="urn:microsoft.com/office/officeart/2005/8/layout/default"/>
    <dgm:cxn modelId="{1E45F353-537A-4E6C-B943-CC17B4B96044}" type="presParOf" srcId="{73E453C5-B140-4786-B8C7-CB06CE340A47}" destId="{E0774499-64A2-48B4-9BFD-44F753C97384}" srcOrd="1" destOrd="0" presId="urn:microsoft.com/office/officeart/2005/8/layout/default"/>
    <dgm:cxn modelId="{0A78CDFC-8DB9-4DDB-A1E8-603DACFD5AFC}" type="presParOf" srcId="{73E453C5-B140-4786-B8C7-CB06CE340A47}" destId="{C707C01D-313E-491F-846A-7E57F69E20F6}" srcOrd="2" destOrd="0" presId="urn:microsoft.com/office/officeart/2005/8/layout/default"/>
    <dgm:cxn modelId="{E96584C2-D456-4BB6-96DA-44035A475E10}" type="presParOf" srcId="{73E453C5-B140-4786-B8C7-CB06CE340A47}" destId="{522A407A-C8B8-4FED-B1D6-0C9F69E4FB58}" srcOrd="3" destOrd="0" presId="urn:microsoft.com/office/officeart/2005/8/layout/default"/>
    <dgm:cxn modelId="{CA80D060-9FD6-4DD4-A766-FDD317653D1E}" type="presParOf" srcId="{73E453C5-B140-4786-B8C7-CB06CE340A47}" destId="{00AD2E7A-95A4-4631-A079-46E79788AD88}" srcOrd="4" destOrd="0" presId="urn:microsoft.com/office/officeart/2005/8/layout/default"/>
    <dgm:cxn modelId="{0CAB96C5-DE85-4CB3-A8CA-EDDDABA1D0EA}" type="presParOf" srcId="{73E453C5-B140-4786-B8C7-CB06CE340A47}" destId="{471A8BA0-32C4-4CBD-9F75-96998A4C5CD7}" srcOrd="5" destOrd="0" presId="urn:microsoft.com/office/officeart/2005/8/layout/default"/>
    <dgm:cxn modelId="{B782A1C9-A9A2-4997-83D5-239C4F15DEBD}" type="presParOf" srcId="{73E453C5-B140-4786-B8C7-CB06CE340A47}" destId="{ED6168EF-EB0D-40FC-A58D-DA23DD1DDF8A}" srcOrd="6" destOrd="0" presId="urn:microsoft.com/office/officeart/2005/8/layout/default"/>
    <dgm:cxn modelId="{44F1DCAC-DF94-498D-8114-5F4F55D3E835}" type="presParOf" srcId="{73E453C5-B140-4786-B8C7-CB06CE340A47}" destId="{FEBEFB81-7276-43E0-AEB7-947924E89B51}" srcOrd="7" destOrd="0" presId="urn:microsoft.com/office/officeart/2005/8/layout/default"/>
    <dgm:cxn modelId="{E4EB40F6-C18A-4ECF-B385-E26F5817EF89}" type="presParOf" srcId="{73E453C5-B140-4786-B8C7-CB06CE340A47}" destId="{00E3A216-89C1-4B1F-94FD-585C40A66E6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37208-3E78-4283-A433-04F25C34EE0B}">
      <dsp:nvSpPr>
        <dsp:cNvPr id="0" name=""/>
        <dsp:cNvSpPr/>
      </dsp:nvSpPr>
      <dsp:spPr>
        <a:xfrm rot="16200000">
          <a:off x="-1462013" y="2183633"/>
          <a:ext cx="3517049" cy="42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Целевой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-1462013" y="2183633"/>
        <a:ext cx="3517049" cy="420229"/>
      </dsp:txXfrm>
    </dsp:sp>
    <dsp:sp modelId="{96D02F67-5788-4427-AEB2-89829ED608CB}">
      <dsp:nvSpPr>
        <dsp:cNvPr id="0" name=""/>
        <dsp:cNvSpPr/>
      </dsp:nvSpPr>
      <dsp:spPr>
        <a:xfrm>
          <a:off x="610413" y="373404"/>
          <a:ext cx="2674012" cy="411462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473460" rIns="56896" bIns="56896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accent1">
                  <a:lumMod val="50000"/>
                </a:schemeClr>
              </a:solidFill>
            </a:rPr>
            <a:t>Целевой раздел Программы 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 </a:t>
          </a:r>
          <a:endParaRPr lang="ru-RU" sz="11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10413" y="373404"/>
        <a:ext cx="2674012" cy="4114623"/>
      </dsp:txXfrm>
    </dsp:sp>
    <dsp:sp modelId="{E87C9B16-C5C3-4A95-AB7E-3C6C9E6507FA}">
      <dsp:nvSpPr>
        <dsp:cNvPr id="0" name=""/>
        <dsp:cNvSpPr/>
      </dsp:nvSpPr>
      <dsp:spPr>
        <a:xfrm>
          <a:off x="67673" y="0"/>
          <a:ext cx="587094" cy="5868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B423AF-9635-4292-A151-2D6E5A8D684A}">
      <dsp:nvSpPr>
        <dsp:cNvPr id="0" name=""/>
        <dsp:cNvSpPr/>
      </dsp:nvSpPr>
      <dsp:spPr>
        <a:xfrm rot="16200000">
          <a:off x="2416224" y="2116074"/>
          <a:ext cx="3599625" cy="5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Содержательный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2416224" y="2116074"/>
        <a:ext cx="3599625" cy="536835"/>
      </dsp:txXfrm>
    </dsp:sp>
    <dsp:sp modelId="{429201FD-C9A4-4CC4-8FDA-B283ABB03447}">
      <dsp:nvSpPr>
        <dsp:cNvPr id="0" name=""/>
        <dsp:cNvSpPr/>
      </dsp:nvSpPr>
      <dsp:spPr>
        <a:xfrm>
          <a:off x="4484454" y="303963"/>
          <a:ext cx="2674012" cy="4161058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73460" rIns="78232" bIns="78232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chemeClr val="accent1">
                  <a:lumMod val="50000"/>
                </a:schemeClr>
              </a:solidFill>
            </a:rPr>
            <a:t>Содержательный раздел Программы 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следующие аспекты образовательной среды: предметно-пространственная развивающая образовательная среда; характер взаимодействия со взрослыми; характер взаимодействия с другими детьми; систему отношений ребенка к миру, к другим людям, к себе самому; содержание образовательной деятельности по профессиональной коррекции нарушений развития детей (коррекционную программу). </a:t>
          </a:r>
          <a:endParaRPr lang="ru-RU" sz="110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700" kern="1200" dirty="0"/>
        </a:p>
      </dsp:txBody>
      <dsp:txXfrm>
        <a:off x="4484454" y="303963"/>
        <a:ext cx="2674012" cy="4161058"/>
      </dsp:txXfrm>
    </dsp:sp>
    <dsp:sp modelId="{202B2ED5-FE04-46EC-B6A6-E487C3CCE9D5}">
      <dsp:nvSpPr>
        <dsp:cNvPr id="0" name=""/>
        <dsp:cNvSpPr/>
      </dsp:nvSpPr>
      <dsp:spPr>
        <a:xfrm>
          <a:off x="3934380" y="0"/>
          <a:ext cx="600118" cy="5683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A9D64-1461-437D-AAB2-250A01201959}">
      <dsp:nvSpPr>
        <dsp:cNvPr id="0" name=""/>
        <dsp:cNvSpPr/>
      </dsp:nvSpPr>
      <dsp:spPr>
        <a:xfrm rot="16200000">
          <a:off x="6335749" y="2148553"/>
          <a:ext cx="3599625" cy="5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Организационный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6335749" y="2148553"/>
        <a:ext cx="3599625" cy="536835"/>
      </dsp:txXfrm>
    </dsp:sp>
    <dsp:sp modelId="{CBFB2886-F426-4FD3-A262-37126A7B4F46}">
      <dsp:nvSpPr>
        <dsp:cNvPr id="0" name=""/>
        <dsp:cNvSpPr/>
      </dsp:nvSpPr>
      <dsp:spPr>
        <a:xfrm>
          <a:off x="8403980" y="347762"/>
          <a:ext cx="2674012" cy="4138417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73460" rIns="78232" bIns="78232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chemeClr val="accent1">
                  <a:lumMod val="50000"/>
                </a:schemeClr>
              </a:solidFill>
            </a:rPr>
            <a:t>В Организационном разделе программы представлены условия, в том числе материально-техническое обеспечение, обеспеченность методическими материалами и средствами обучения и воспитания, распорядок и/или режим дня, особенности организации предметно-пространственной развивающей образовательной среды, а также психолого-педагогические, кадровые и финансовые условия реализации программы. В части финансовых условий описаны особенности финансово-экономического обеспечения дошкольного образования детей дошкольного возраста с тяжёлыми нарушениями речи. </a:t>
          </a:r>
          <a:endParaRPr lang="ru-RU" sz="11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8403980" y="347762"/>
        <a:ext cx="2674012" cy="4138417"/>
      </dsp:txXfrm>
    </dsp:sp>
    <dsp:sp modelId="{1C822A99-00F8-4DFB-BC4C-E12DA10FB469}">
      <dsp:nvSpPr>
        <dsp:cNvPr id="0" name=""/>
        <dsp:cNvSpPr/>
      </dsp:nvSpPr>
      <dsp:spPr>
        <a:xfrm>
          <a:off x="7797924" y="0"/>
          <a:ext cx="668704" cy="6332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E07CB-57A8-4C39-B0A4-F2564DE4ADE3}">
      <dsp:nvSpPr>
        <dsp:cNvPr id="0" name=""/>
        <dsp:cNvSpPr/>
      </dsp:nvSpPr>
      <dsp:spPr>
        <a:xfrm>
          <a:off x="3080" y="1327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Социально-коммуникативное развитие</a:t>
          </a:r>
          <a:endParaRPr lang="ru-RU" sz="1800" kern="1200" dirty="0"/>
        </a:p>
      </dsp:txBody>
      <dsp:txXfrm>
        <a:off x="3080" y="1327"/>
        <a:ext cx="2444055" cy="1466433"/>
      </dsp:txXfrm>
    </dsp:sp>
    <dsp:sp modelId="{C707C01D-313E-491F-846A-7E57F69E20F6}">
      <dsp:nvSpPr>
        <dsp:cNvPr id="0" name=""/>
        <dsp:cNvSpPr/>
      </dsp:nvSpPr>
      <dsp:spPr>
        <a:xfrm>
          <a:off x="4057793" y="1327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Познавательное развитие</a:t>
          </a:r>
          <a:endParaRPr lang="ru-RU" sz="1800" kern="1200" dirty="0"/>
        </a:p>
      </dsp:txBody>
      <dsp:txXfrm>
        <a:off x="4057793" y="1327"/>
        <a:ext cx="2444055" cy="1466433"/>
      </dsp:txXfrm>
    </dsp:sp>
    <dsp:sp modelId="{00AD2E7A-95A4-4631-A079-46E79788AD88}">
      <dsp:nvSpPr>
        <dsp:cNvPr id="0" name=""/>
        <dsp:cNvSpPr/>
      </dsp:nvSpPr>
      <dsp:spPr>
        <a:xfrm>
          <a:off x="8071544" y="0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Речевое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развитие</a:t>
          </a:r>
          <a:endParaRPr lang="ru-RU" sz="1800" kern="1200" dirty="0"/>
        </a:p>
      </dsp:txBody>
      <dsp:txXfrm>
        <a:off x="8071544" y="0"/>
        <a:ext cx="2444055" cy="1466433"/>
      </dsp:txXfrm>
    </dsp:sp>
    <dsp:sp modelId="{ED6168EF-EB0D-40FC-A58D-DA23DD1DDF8A}">
      <dsp:nvSpPr>
        <dsp:cNvPr id="0" name=""/>
        <dsp:cNvSpPr/>
      </dsp:nvSpPr>
      <dsp:spPr>
        <a:xfrm>
          <a:off x="1853230" y="1641020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Художественно-эстетическое развитие</a:t>
          </a:r>
          <a:endParaRPr lang="ru-RU" sz="1800" kern="1200" dirty="0"/>
        </a:p>
      </dsp:txBody>
      <dsp:txXfrm>
        <a:off x="1853230" y="1641020"/>
        <a:ext cx="2444055" cy="1466433"/>
      </dsp:txXfrm>
    </dsp:sp>
    <dsp:sp modelId="{00E3A216-89C1-4B1F-94FD-585C40A66E6E}">
      <dsp:nvSpPr>
        <dsp:cNvPr id="0" name=""/>
        <dsp:cNvSpPr/>
      </dsp:nvSpPr>
      <dsp:spPr>
        <a:xfrm>
          <a:off x="6213865" y="1632114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Физическое развитие</a:t>
          </a:r>
          <a:endParaRPr lang="ru-RU" sz="1800" kern="1200" dirty="0"/>
        </a:p>
      </dsp:txBody>
      <dsp:txXfrm>
        <a:off x="6213865" y="1632114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1322C-ED8A-4ECD-A6FA-69DE2D3E4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7375" y="57151"/>
            <a:ext cx="6381750" cy="1914524"/>
          </a:xfrm>
        </p:spPr>
        <p:txBody>
          <a:bodyPr anchor="b"/>
          <a:lstStyle>
            <a:lvl1pPr algn="ctr">
              <a:defRPr sz="6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15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D7E32-3400-4D63-BFED-F7EBA722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ABF597-FE66-4598-B4AC-071AE4D49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93FC2A-D58C-4695-BB7B-28067B70C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D38435-ED3A-49B2-A1B0-45344B590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D4F97E-BB43-484A-BA19-6A2EBD84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B49CCF6-3D19-4EB9-AFB8-297CB3B7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1F4BD9-1E3B-4D78-A3A9-F8F93E0905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2A7E5B-326A-4F8F-ACD5-8AE74D94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4D203-10B9-409B-9711-D84BF169E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9DA813-D245-43C7-9E33-F6E817DFA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0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53B7DA-E319-400B-AA9B-2BF4C84591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5782"/>
            <a:ext cx="12191998" cy="17417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F3935-A434-465C-B9C4-DC327A50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325563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252B50-0116-471A-9C04-BCCADDF63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770339-FAF9-498C-B112-4A60E00F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08909-539D-4600-847F-6DD98C40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E6230-4D46-4EC2-99E9-67BAB7DE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7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73BB3-25A3-42A8-81F0-EDBFAE19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4F1FB1-E185-4D23-92C9-2D1E49438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6E4436-E7BF-474E-BB77-6081CD5B6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D872B4-84E7-41A6-863E-5D1C6FFD9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BDF55D-302C-4B2D-9377-EA9DDFCBD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5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0B21E-CBE4-4267-B2D2-E7B8E02F3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FF5A11-828B-417B-8A8D-B544ED1C0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6E6440-96F1-45E0-907A-15E087064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E7227-0CB9-412A-A11F-E1B32D98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F3B9F6-5585-4264-AF7E-DEBB3C7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C4D860-ACFD-41E7-BBF7-328940BC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B3FA3-2757-4B19-8D0E-9506EBB2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48CB63-0F73-4DF4-96A6-D98948074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E4BDF7-24D6-41B9-89D6-563456F20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61A751-76FB-4300-A139-9F1A78A06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87F38A7-921B-4A3E-898C-700E0299F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D0D85B-D00A-4226-9C2E-167EDEEEC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37F47E-403D-45B2-96DA-7A676FC5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736EB3-1E9F-487F-90BD-FC7C0B8F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69549-E5C0-42C0-A125-62F0DB1A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D6EA74-2DB6-4C85-A774-8D3D0EF0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56DFE1-31C1-46AF-9F17-14DD57837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15E1F8-888C-4052-B32C-6B5991966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AB2AA3C-7617-4A5C-83C8-413BFDDDE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89C991C-305B-4491-9089-CE568051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3C3D20-B31E-49AE-96F7-F7C53B64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4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95679-44D7-4E94-B377-3183B76B9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E04AC0-4202-48D3-8290-44D86E318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305F81-1C0E-472B-8ABC-49AED6E3A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BA60D0-3C90-4B89-A8A3-BF015E7C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B08EFA-899F-4165-BBD2-AEDB9A0B4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C86E68-9658-468F-A491-661A5836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6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6274-2366-42CD-A76A-CC782641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7A5CF4-6453-4B0A-9CC9-6657955E1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F770C8-D2AF-4CF6-946D-E813B06D6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9AF9A8-A912-4908-AEE0-953F8E5CD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020335-B526-49FD-A098-817158570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DF3E27-CED9-4DBF-B26D-A1B6CBB1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0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69574-7D6B-4C65-8746-02BAF59DA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516DE8-8901-4262-880F-C11A0BEE7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2F08F9-9DC9-4268-841F-EE5D3AE63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5136D-E666-4423-9676-90C482C180BE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046A8-8E79-40FB-96E2-42CEFFC02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859F98-2616-4E4D-8880-C3F1F7C05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4348BB99-0BFF-41BD-9D9D-8FB5F13260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4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D2745-47F1-4C93-8E11-ADC46197A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0240" y="109181"/>
            <a:ext cx="8858885" cy="7260609"/>
          </a:xfrm>
        </p:spPr>
        <p:txBody>
          <a:bodyPr>
            <a:normAutofit fontScale="90000"/>
          </a:bodyPr>
          <a:lstStyle/>
          <a:p>
            <a:pPr marL="2962275" indent="-2962275" algn="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Адаптированная образовательная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программа 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дошкольного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образования для детей с тяжелыми нарушениями речи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Муниципального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автономного дошкольного образовательного учреждения </a:t>
            </a:r>
            <a:br>
              <a:rPr lang="ru-RU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«Детский сад № 394 комбинированного вида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с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татарским языком воспитания и обучения» Советского района г.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Казани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130295"/>
              </p:ext>
            </p:extLst>
          </p:nvPr>
        </p:nvGraphicFramePr>
        <p:xfrm>
          <a:off x="4940491" y="4107975"/>
          <a:ext cx="586853" cy="504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853">
                  <a:extLst>
                    <a:ext uri="{9D8B030D-6E8A-4147-A177-3AD203B41FA5}">
                      <a16:colId xmlns:a16="http://schemas.microsoft.com/office/drawing/2014/main" val="1377921180"/>
                    </a:ext>
                  </a:extLst>
                </a:gridCol>
              </a:tblGrid>
              <a:tr h="504967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3195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7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Федеральная рабочая программа воспитания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506" y="1980434"/>
            <a:ext cx="5289645" cy="41767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Программа воспитания предусматривает приобщение детей к традиционным ценностям российского общества –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</a:t>
            </a:r>
          </a:p>
        </p:txBody>
      </p:sp>
      <p:pic>
        <p:nvPicPr>
          <p:cNvPr id="5" name="Рисунок 4" descr="Дети со сплошной заливкой">
            <a:extLst>
              <a:ext uri="{FF2B5EF4-FFF2-40B4-BE49-F238E27FC236}">
                <a16:creationId xmlns:a16="http://schemas.microsoft.com/office/drawing/2014/main" id="{6EEAFAFB-1E8B-4790-AB92-1C825C521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7715403" y="1627199"/>
            <a:ext cx="3407521" cy="3407521"/>
          </a:xfrm>
          <a:prstGeom prst="rect">
            <a:avLst/>
          </a:prstGeom>
        </p:spPr>
      </p:pic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9F7E76-7988-4234-B5CA-78B5EE4497D3}"/>
              </a:ext>
            </a:extLst>
          </p:cNvPr>
          <p:cNvSpPr txBox="1"/>
          <p:nvPr/>
        </p:nvSpPr>
        <p:spPr>
          <a:xfrm>
            <a:off x="6523630" y="4679819"/>
            <a:ext cx="49939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 </a:t>
            </a:r>
          </a:p>
        </p:txBody>
      </p:sp>
    </p:spTree>
    <p:extLst>
      <p:ext uri="{BB962C8B-B14F-4D97-AF65-F5344CB8AC3E}">
        <p14:creationId xmlns:p14="http://schemas.microsoft.com/office/powerpoint/2010/main" val="374944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701363"/>
          </a:xfrm>
        </p:spPr>
        <p:txBody>
          <a:bodyPr>
            <a:noAutofit/>
          </a:bodyPr>
          <a:lstStyle/>
          <a:p>
            <a:r>
              <a:rPr lang="ru-RU" sz="3000" dirty="0" smtClean="0"/>
              <a:t>Адаптированная о</a:t>
            </a:r>
            <a:r>
              <a:rPr lang="ru-RU" sz="3000" dirty="0" smtClean="0"/>
              <a:t>бразовательная </a:t>
            </a:r>
            <a:r>
              <a:rPr lang="ru-RU" sz="3000" dirty="0"/>
              <a:t>программа дошкольного образования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МАДОУ </a:t>
            </a:r>
            <a:r>
              <a:rPr lang="ru-RU" sz="3000" dirty="0"/>
              <a:t>«Детский сад № 394» </a:t>
            </a:r>
            <a:r>
              <a:rPr lang="ru-RU" sz="3000" dirty="0" smtClean="0"/>
              <a:t>разработана </a:t>
            </a:r>
            <a:r>
              <a:rPr lang="ru-RU" sz="3000" dirty="0"/>
              <a:t>в соответствии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227423" cy="2175669"/>
          </a:xfrm>
        </p:spPr>
        <p:txBody>
          <a:bodyPr>
            <a:normAutofit/>
          </a:bodyPr>
          <a:lstStyle/>
          <a:p>
            <a:pPr marL="182563" indent="-182563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Федеральный государственный образовательный стандарт дошкольного образования (утвержден приказом Минобрнауки России от 17 октября 2013 г. № 1155, в редакции от 08.1.2022г.)</a:t>
            </a: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0203404-076C-4189-B06E-8F906273D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530384" y="1899498"/>
            <a:ext cx="1559747" cy="14992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70166" y="2995093"/>
            <a:ext cx="844296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182563" lvl="0" indent="-182563">
              <a:buFont typeface="Arial" panose="020B0604020202020204" pitchFamily="34" charset="0"/>
              <a:buChar char="•"/>
              <a:defRPr/>
            </a:pPr>
            <a:r>
              <a:rPr lang="ru-RU" sz="2800" spc="10" dirty="0">
                <a:solidFill>
                  <a:schemeClr val="accent1">
                    <a:lumMod val="75000"/>
                  </a:schemeClr>
                </a:solidFill>
                <a:ea typeface="KHRDI+Century Gothic"/>
                <a:cs typeface="KHRDI+Century Gothic"/>
              </a:rPr>
              <a:t>Федеральная адаптированная образовательная программа дошкольного образования для детей с </a:t>
            </a:r>
            <a:r>
              <a:rPr lang="ru-RU" sz="2800" spc="10" dirty="0" smtClean="0">
                <a:solidFill>
                  <a:schemeClr val="accent1">
                    <a:lumMod val="75000"/>
                  </a:schemeClr>
                </a:solidFill>
                <a:ea typeface="KHRDI+Century Gothic"/>
                <a:cs typeface="KHRDI+Century Gothic"/>
              </a:rPr>
              <a:t>ОВЗ (</a:t>
            </a:r>
            <a:r>
              <a:rPr lang="ru-RU" sz="2800" spc="10" dirty="0">
                <a:solidFill>
                  <a:schemeClr val="accent1">
                    <a:lumMod val="75000"/>
                  </a:schemeClr>
                </a:solidFill>
                <a:ea typeface="KHRDI+Century Gothic"/>
                <a:cs typeface="KHRDI+Century Gothic"/>
              </a:rPr>
              <a:t>утверждена приказом </a:t>
            </a:r>
            <a:r>
              <a:rPr lang="ru-RU" sz="2800" spc="10" dirty="0" err="1">
                <a:solidFill>
                  <a:schemeClr val="accent1">
                    <a:lumMod val="75000"/>
                  </a:schemeClr>
                </a:solidFill>
                <a:ea typeface="KHRDI+Century Gothic"/>
                <a:cs typeface="KHRDI+Century Gothic"/>
              </a:rPr>
              <a:t>Минпросвещения</a:t>
            </a:r>
            <a:r>
              <a:rPr lang="ru-RU" sz="2800" spc="10" dirty="0">
                <a:solidFill>
                  <a:schemeClr val="accent1">
                    <a:lumMod val="75000"/>
                  </a:schemeClr>
                </a:solidFill>
                <a:ea typeface="KHRDI+Century Gothic"/>
                <a:cs typeface="KHRDI+Century Gothic"/>
              </a:rPr>
              <a:t> России от 24 ноября 2022 г. № </a:t>
            </a:r>
            <a:r>
              <a:rPr lang="ru-RU" sz="2800" spc="10" dirty="0" smtClean="0">
                <a:solidFill>
                  <a:schemeClr val="accent1">
                    <a:lumMod val="75000"/>
                  </a:schemeClr>
                </a:solidFill>
                <a:ea typeface="KHRDI+Century Gothic"/>
                <a:cs typeface="KHRDI+Century Gothic"/>
              </a:rPr>
              <a:t>1022)</a:t>
            </a:r>
            <a:endParaRPr lang="ru-RU" sz="2800" spc="10" dirty="0">
              <a:solidFill>
                <a:schemeClr val="accent1">
                  <a:lumMod val="75000"/>
                </a:schemeClr>
              </a:solidFill>
              <a:ea typeface="KHRDI+Century Gothic"/>
              <a:cs typeface="KHRDI+Century Gothic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650" y="4173525"/>
            <a:ext cx="1573213" cy="1573213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161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r>
              <a:rPr lang="ru-RU" sz="3600" dirty="0"/>
              <a:t>Нормативные документы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825625"/>
            <a:ext cx="11652069" cy="4980030"/>
          </a:xfrm>
        </p:spPr>
        <p:txBody>
          <a:bodyPr>
            <a:norm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 нравственных ценностей»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Обновленный ФГОС дошкольного образования в редакции приказа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8 ноября 2022 г. № 955 (зарегистрирован в Минюсте России 6 февраля 2023 г., регистрационный № 72264)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Федеральная адаптированная образовательная программа дошкольного образования для обучающихся с ОВЗ (приказ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24 ноября 2022 г. № 1022, зарегистрирован в Минюсте России 27 января 2023 г., регистрационный № 72149)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Федеральная образовательная программа дошкольного образования (приказ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25 ноября 2022 г. № 1028, зарегистрирован в Минюсте России 28 декабря 2022 г., регистрационный № 71847</a:t>
            </a: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7076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6" y="1825625"/>
            <a:ext cx="11730445" cy="498003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Конвенция о правах ребенка (одобрена Генеральной Ассамблеей ООН 20.11.1989) (вступила в силу для СССР 15.09.1990) https://www.consultant.ru/document/cons_doc_LAW_9959/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Федеральный закон 24 июля 1998 г. № 124-ФЗ (актуальная ред. от 14.07.2022) «Об основных гарантиях прав ребенка в Российской Федерации»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Приказ Министерства просвещения Российской Федерации от 31.07.2020 № 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 (Зарегистрирован 31.08.2020 № 59599)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Приказ Министерства образования и науки Российской Федерации от 20 сентября 2013 г. № 1082 «Об утверждении Положения о психолого-медико-педагогической комиссии»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28 сентября 2020 года № 28 Об утверждении санитарных правил СП 2.4.3648-20 «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Санитарно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-эпидемиологические требования к организациям воспитания и обучения, отдыха и оздоровления детей и молодежи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27 октября 2020 г. № 32 Об утверждении санитарных правил и норм СанПиН 2.3/2.4.3590-20 «Санитарно- эпидемиологические требования к организации общественного питания населения»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28 января 2021 г. № 2 Об утверждении санитарных правил и норм СанПиН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6724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>
            <a:extLst>
              <a:ext uri="{FF2B5EF4-FFF2-40B4-BE49-F238E27FC236}">
                <a16:creationId xmlns:a16="http://schemas.microsoft.com/office/drawing/2014/main" id="{A5A405CD-F697-4B79-80C2-75189248ACF1}"/>
              </a:ext>
            </a:extLst>
          </p:cNvPr>
          <p:cNvSpPr txBox="1">
            <a:spLocks/>
          </p:cNvSpPr>
          <p:nvPr/>
        </p:nvSpPr>
        <p:spPr>
          <a:xfrm>
            <a:off x="9027053" y="1720850"/>
            <a:ext cx="2602971" cy="4351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Возрастная адекватность образования. Данный принцип предполагает подбор образовательными организациями содержания и методов </a:t>
            </a:r>
            <a:r>
              <a:rPr lang="ru-RU" dirty="0" smtClean="0">
                <a:solidFill>
                  <a:schemeClr val="bg1"/>
                </a:solidFill>
              </a:rPr>
              <a:t>дошкольного образования в  соответствии </a:t>
            </a:r>
            <a:r>
              <a:rPr lang="ru-RU" dirty="0">
                <a:solidFill>
                  <a:schemeClr val="bg1"/>
                </a:solidFill>
              </a:rPr>
              <a:t>с возрастными особенностями </a:t>
            </a:r>
            <a:r>
              <a:rPr lang="ru-RU" dirty="0" smtClean="0">
                <a:solidFill>
                  <a:schemeClr val="bg1"/>
                </a:solidFill>
              </a:rPr>
              <a:t>обучающихся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1B228D4A-3532-488E-B05B-CAD7EFE09BD9}"/>
              </a:ext>
            </a:extLst>
          </p:cNvPr>
          <p:cNvSpPr/>
          <p:nvPr/>
        </p:nvSpPr>
        <p:spPr>
          <a:xfrm>
            <a:off x="9965952" y="5706326"/>
            <a:ext cx="819717" cy="81818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B5309-E3B5-40D7-BCB7-8AD6BD63E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60020"/>
            <a:ext cx="9753600" cy="1183798"/>
          </a:xfrm>
        </p:spPr>
        <p:txBody>
          <a:bodyPr>
            <a:noAutofit/>
          </a:bodyPr>
          <a:lstStyle/>
          <a:p>
            <a:pPr algn="just"/>
            <a:r>
              <a:rPr lang="ru-RU" sz="3600" dirty="0"/>
              <a:t>Программа построена на следующих принципах ДО, установленных ФГОС ДО: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9D9A64-0052-4B4A-A5CA-D486AF49C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4" y="1720850"/>
            <a:ext cx="2377047" cy="4351338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Поддержка разнообразия </a:t>
            </a:r>
            <a:r>
              <a:rPr lang="ru-RU" sz="2200" dirty="0" smtClean="0">
                <a:solidFill>
                  <a:schemeClr val="bg1"/>
                </a:solidFill>
              </a:rPr>
              <a:t>детства</a:t>
            </a:r>
          </a:p>
          <a:p>
            <a:r>
              <a:rPr lang="ru-RU" sz="2200" dirty="0" smtClean="0">
                <a:solidFill>
                  <a:schemeClr val="bg1"/>
                </a:solidFill>
              </a:rPr>
              <a:t>Сохранение </a:t>
            </a:r>
            <a:r>
              <a:rPr lang="ru-RU" sz="2200" dirty="0">
                <a:solidFill>
                  <a:schemeClr val="bg1"/>
                </a:solidFill>
              </a:rPr>
              <a:t>уникальности и </a:t>
            </a:r>
            <a:r>
              <a:rPr lang="ru-RU" sz="2200" dirty="0" err="1">
                <a:solidFill>
                  <a:schemeClr val="bg1"/>
                </a:solidFill>
              </a:rPr>
              <a:t>самоценности</a:t>
            </a:r>
            <a:r>
              <a:rPr lang="ru-RU" sz="2200" dirty="0">
                <a:solidFill>
                  <a:schemeClr val="bg1"/>
                </a:solidFill>
              </a:rPr>
              <a:t> детства как важного этапа в общем развитии </a:t>
            </a:r>
            <a:r>
              <a:rPr lang="ru-RU" sz="2200" dirty="0" smtClean="0">
                <a:solidFill>
                  <a:schemeClr val="bg1"/>
                </a:solidFill>
              </a:rPr>
              <a:t>человека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194E05A-EC23-4BD6-8683-FBF47732B49A}"/>
              </a:ext>
            </a:extLst>
          </p:cNvPr>
          <p:cNvSpPr txBox="1">
            <a:spLocks/>
          </p:cNvSpPr>
          <p:nvPr/>
        </p:nvSpPr>
        <p:spPr>
          <a:xfrm>
            <a:off x="3286491" y="1712224"/>
            <a:ext cx="2440177" cy="435133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Позитивная социализация </a:t>
            </a:r>
            <a:r>
              <a:rPr lang="ru-RU" dirty="0" smtClean="0">
                <a:solidFill>
                  <a:schemeClr val="bg1"/>
                </a:solidFill>
              </a:rPr>
              <a:t>ребенка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Личностно-развивающий </a:t>
            </a:r>
            <a:r>
              <a:rPr lang="ru-RU" dirty="0">
                <a:solidFill>
                  <a:schemeClr val="bg1"/>
                </a:solidFill>
              </a:rPr>
              <a:t>и гуманистический характер взаимодействия </a:t>
            </a:r>
            <a:r>
              <a:rPr lang="ru-RU" dirty="0" smtClean="0">
                <a:solidFill>
                  <a:schemeClr val="bg1"/>
                </a:solidFill>
              </a:rPr>
              <a:t>педагогических работников </a:t>
            </a:r>
            <a:r>
              <a:rPr lang="ru-RU" dirty="0">
                <a:solidFill>
                  <a:schemeClr val="bg1"/>
                </a:solidFill>
              </a:rPr>
              <a:t>и родителей (законных представителей), педагогических и иных </a:t>
            </a:r>
            <a:r>
              <a:rPr lang="ru-RU" dirty="0" smtClean="0">
                <a:solidFill>
                  <a:schemeClr val="bg1"/>
                </a:solidFill>
              </a:rPr>
              <a:t>работников </a:t>
            </a:r>
            <a:r>
              <a:rPr lang="ru-RU" dirty="0">
                <a:solidFill>
                  <a:schemeClr val="bg1"/>
                </a:solidFill>
              </a:rPr>
              <a:t>ДОУ и обучающихся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5A405CD-F697-4B79-80C2-75189248ACF1}"/>
              </a:ext>
            </a:extLst>
          </p:cNvPr>
          <p:cNvSpPr txBox="1">
            <a:spLocks/>
          </p:cNvSpPr>
          <p:nvPr/>
        </p:nvSpPr>
        <p:spPr>
          <a:xfrm>
            <a:off x="6141986" y="1712224"/>
            <a:ext cx="2469751" cy="4351338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>
                <a:solidFill>
                  <a:schemeClr val="bg1"/>
                </a:solidFill>
              </a:rPr>
              <a:t>Содействие и сотрудничество обучающихся и педагогических работников, </a:t>
            </a:r>
            <a:r>
              <a:rPr lang="ru-RU" sz="2200" dirty="0" smtClean="0">
                <a:solidFill>
                  <a:schemeClr val="bg1"/>
                </a:solidFill>
              </a:rPr>
              <a:t>признание ребенка </a:t>
            </a:r>
            <a:r>
              <a:rPr lang="ru-RU" sz="2200" dirty="0">
                <a:solidFill>
                  <a:schemeClr val="bg1"/>
                </a:solidFill>
              </a:rPr>
              <a:t>полноценным участником (субъектом) образовательных </a:t>
            </a:r>
            <a:r>
              <a:rPr lang="ru-RU" sz="2200" dirty="0" smtClean="0">
                <a:solidFill>
                  <a:schemeClr val="bg1"/>
                </a:solidFill>
              </a:rPr>
              <a:t>отношений</a:t>
            </a:r>
          </a:p>
          <a:p>
            <a:r>
              <a:rPr lang="ru-RU" sz="2200" dirty="0" smtClean="0">
                <a:solidFill>
                  <a:schemeClr val="bg1"/>
                </a:solidFill>
              </a:rPr>
              <a:t>Сотрудничество </a:t>
            </a:r>
            <a:r>
              <a:rPr lang="ru-RU" sz="2200" dirty="0">
                <a:solidFill>
                  <a:schemeClr val="bg1"/>
                </a:solidFill>
              </a:rPr>
              <a:t>ДОУ с </a:t>
            </a:r>
            <a:r>
              <a:rPr lang="ru-RU" sz="2200" dirty="0" smtClean="0">
                <a:solidFill>
                  <a:schemeClr val="bg1"/>
                </a:solidFill>
              </a:rPr>
              <a:t>семьей</a:t>
            </a:r>
          </a:p>
          <a:p>
            <a:pPr marL="0" indent="0">
              <a:buNone/>
            </a:pP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7C6D3FEC-7266-4190-8AE0-D296208AF55C}"/>
              </a:ext>
            </a:extLst>
          </p:cNvPr>
          <p:cNvSpPr/>
          <p:nvPr/>
        </p:nvSpPr>
        <p:spPr>
          <a:xfrm>
            <a:off x="1330806" y="5777467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16DCB5E-6E1D-4436-96E1-DB6919EB92B7}"/>
              </a:ext>
            </a:extLst>
          </p:cNvPr>
          <p:cNvSpPr/>
          <p:nvPr/>
        </p:nvSpPr>
        <p:spPr>
          <a:xfrm>
            <a:off x="4227945" y="5822283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B228D4A-3532-488E-B05B-CAD7EFE09BD9}"/>
              </a:ext>
            </a:extLst>
          </p:cNvPr>
          <p:cNvSpPr/>
          <p:nvPr/>
        </p:nvSpPr>
        <p:spPr>
          <a:xfrm>
            <a:off x="7010148" y="5777467"/>
            <a:ext cx="733425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7186D8-6EC3-4BBB-81BD-CCDAEDEBD364}"/>
              </a:ext>
            </a:extLst>
          </p:cNvPr>
          <p:cNvSpPr txBox="1"/>
          <p:nvPr/>
        </p:nvSpPr>
        <p:spPr>
          <a:xfrm>
            <a:off x="1342056" y="5777467"/>
            <a:ext cx="727383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17899F-CA27-40C3-9CC0-CD67DEA74099}"/>
              </a:ext>
            </a:extLst>
          </p:cNvPr>
          <p:cNvSpPr txBox="1"/>
          <p:nvPr/>
        </p:nvSpPr>
        <p:spPr>
          <a:xfrm>
            <a:off x="4227945" y="5816627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031939-71EA-4DF4-95A9-FF7EF1CB2DCD}"/>
              </a:ext>
            </a:extLst>
          </p:cNvPr>
          <p:cNvSpPr txBox="1"/>
          <p:nvPr/>
        </p:nvSpPr>
        <p:spPr>
          <a:xfrm>
            <a:off x="7015592" y="5790236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031939-71EA-4DF4-95A9-FF7EF1CB2DCD}"/>
              </a:ext>
            </a:extLst>
          </p:cNvPr>
          <p:cNvSpPr txBox="1"/>
          <p:nvPr/>
        </p:nvSpPr>
        <p:spPr>
          <a:xfrm>
            <a:off x="10009098" y="574133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71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состоит из: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562209"/>
            <a:ext cx="9116360" cy="48783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Обязательная часть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соответствует Федеральной программе и составляет не менее 60% от общего объема Программы. Часть, формируемая участниками образовательных отношений, составляет не более 40% и ориентирована на специфику национальных, социокультурных и иных условий, в том числе региональных, в которых осуществляется образовательная деятельность; сложившиеся традиции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ДОУ;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выбор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ДОУ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в целом.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Часть Программы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, формируемая участниками образовательных отношений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разработана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в соответствии с Региональной программой дошкольного образования «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С</a:t>
            </a:r>
            <a:r>
              <a:rPr lang="tt-RU" sz="1800" dirty="0" smtClean="0">
                <a:solidFill>
                  <a:schemeClr val="accent1">
                    <a:lumMod val="75000"/>
                  </a:schemeClr>
                </a:solidFill>
              </a:rPr>
              <a:t>ө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</a:rPr>
              <a:t>енеч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» - «Радость познания» под ред.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Шаеховой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Р.К., 2016г. </a:t>
            </a:r>
            <a:endParaRPr lang="ru-RU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Вариативная часть отражает этнокультурную ситуацию, специфику национальных, культурных, климатических, материально-технических, социальных условий, в которых решаются педагогические задачи. Вариативная часть программы реализуется на двух государственных языках РТ. С целью эффективного обучения родному (татарскому) языку используются УМК «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Туган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телде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сөйлешебез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» (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Хазратова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Ф.В.), для обучения русскоязычных детей татарскому языку - УМК «Говорим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потатарски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» (автор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Зарипова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З.М.)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73EC41-4E49-4A08-9BDE-B980F8AE4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088"/>
          <a:stretch/>
        </p:blipFill>
        <p:spPr>
          <a:xfrm>
            <a:off x="9783871" y="1503857"/>
            <a:ext cx="2408129" cy="23823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129EC3-EB94-42C8-B35D-D7BA9DF876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5088"/>
          <a:stretch/>
        </p:blipFill>
        <p:spPr>
          <a:xfrm>
            <a:off x="9802161" y="4162962"/>
            <a:ext cx="2389839" cy="23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7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379" y="364131"/>
            <a:ext cx="9753600" cy="1055236"/>
          </a:xfrm>
        </p:spPr>
        <p:txBody>
          <a:bodyPr>
            <a:noAutofit/>
          </a:bodyPr>
          <a:lstStyle/>
          <a:p>
            <a:r>
              <a:rPr lang="ru-RU" sz="3600" dirty="0" smtClean="0"/>
              <a:t>Цель программы: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825625"/>
            <a:ext cx="6936313" cy="4980030"/>
          </a:xfrm>
        </p:spPr>
        <p:txBody>
          <a:bodyPr>
            <a:normAutofit fontScale="92500" lnSpcReduction="10000"/>
          </a:bodyPr>
          <a:lstStyle/>
          <a:p>
            <a:pPr marL="285750" indent="-285750" algn="just"/>
            <a:r>
              <a:rPr lang="ru-RU" sz="4300" dirty="0" smtClean="0">
                <a:solidFill>
                  <a:schemeClr val="accent1">
                    <a:lumMod val="75000"/>
                  </a:schemeClr>
                </a:solidFill>
              </a:rPr>
              <a:t>Обеспечение </a:t>
            </a:r>
            <a:r>
              <a:rPr lang="ru-RU" sz="4300" dirty="0">
                <a:solidFill>
                  <a:schemeClr val="accent1">
                    <a:lumMod val="75000"/>
                  </a:schemeClr>
                </a:solidFill>
              </a:rPr>
              <a:t>условий для дошкольного образования, определяемых общими и особыми потребностями обучающегося раннего и дошкольного возраста с ТНР, индивидуальными особенностями его развития и состояния </a:t>
            </a:r>
            <a:r>
              <a:rPr lang="ru-RU" sz="4300" dirty="0" smtClean="0">
                <a:solidFill>
                  <a:schemeClr val="accent1">
                    <a:lumMod val="75000"/>
                  </a:schemeClr>
                </a:solidFill>
              </a:rPr>
              <a:t>здоровья</a:t>
            </a:r>
            <a:endParaRPr lang="ru-RU" sz="4300" dirty="0">
              <a:solidFill>
                <a:schemeClr val="accent1">
                  <a:lumMod val="75000"/>
                </a:schemeClr>
              </a:solidFill>
            </a:endParaRP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EAFAFB-1E8B-4790-AB92-1C825C52123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73255" y="2192679"/>
            <a:ext cx="3252778" cy="325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1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содержит </a:t>
            </a:r>
            <a:br>
              <a:rPr lang="ru-RU" dirty="0"/>
            </a:br>
            <a:r>
              <a:rPr lang="ru-RU" dirty="0"/>
              <a:t>три раздела :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F2677D9E-7431-4823-91E6-97CD2123E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482735"/>
              </p:ext>
            </p:extLst>
          </p:nvPr>
        </p:nvGraphicFramePr>
        <p:xfrm>
          <a:off x="418011" y="1825625"/>
          <a:ext cx="11164389" cy="4614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C74806-E263-4AA7-862A-9146BDAD709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6920"/>
          <a:stretch/>
        </p:blipFill>
        <p:spPr>
          <a:xfrm>
            <a:off x="9726114" y="20953"/>
            <a:ext cx="2047875" cy="200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5254" y="1096428"/>
            <a:ext cx="9753600" cy="1325563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Основное содержание адаптированной образовательной программы ДО </a:t>
            </a:r>
            <a:r>
              <a:rPr lang="ru-RU" sz="3200" dirty="0" smtClean="0"/>
              <a:t> МАДОУ </a:t>
            </a:r>
            <a:r>
              <a:rPr lang="ru-RU" sz="3200" dirty="0"/>
              <a:t>«Детский сад № 394»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Содержание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программы включает совокупность образовательных областей, которые  обеспечивают разностороннее развитие личности детей с учетом их возрастных и  индивидуальных особенностей по основным направлениям развития и образования  детей: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779132"/>
              </p:ext>
            </p:extLst>
          </p:nvPr>
        </p:nvGraphicFramePr>
        <p:xfrm>
          <a:off x="838200" y="3398293"/>
          <a:ext cx="10515600" cy="3179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465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1076</Words>
  <Application>Microsoft Office PowerPoint</Application>
  <PresentationFormat>Широкоэкранный</PresentationFormat>
  <Paragraphs>64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KHRDI+Century Gothic</vt:lpstr>
      <vt:lpstr>Тема Office</vt:lpstr>
      <vt:lpstr>Адаптированная образовательная программа  дошкольного образования для детей с тяжелыми нарушениями речи  Муниципального автономного дошкольного образовательного учреждения  «Детский сад № 394 комбинированного вида  с татарским языком воспитания и обучения» Советского района г. Казани         </vt:lpstr>
      <vt:lpstr>Адаптированная образовательная программа дошкольного образования  МАДОУ «Детский сад № 394» разработана в соответствии </vt:lpstr>
      <vt:lpstr>Нормативные документы </vt:lpstr>
      <vt:lpstr> </vt:lpstr>
      <vt:lpstr>Программа построена на следующих принципах ДО, установленных ФГОС ДО:</vt:lpstr>
      <vt:lpstr>Программа состоит из:</vt:lpstr>
      <vt:lpstr>Цель программы: </vt:lpstr>
      <vt:lpstr>Программа содержит  три раздела :</vt:lpstr>
      <vt:lpstr>Основное содержание адаптированной образовательной программы ДО  МАДОУ «Детский сад № 394»    Содержание программы включает совокупность образовательных областей, которые  обеспечивают разностороннее развитие личности детей с учетом их возрастных и  индивидуальных особенностей по основным направлениям развития и образования  детей: </vt:lpstr>
      <vt:lpstr>Федеральная рабочая программа воспитания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Пользователь</cp:lastModifiedBy>
  <cp:revision>63</cp:revision>
  <dcterms:created xsi:type="dcterms:W3CDTF">2021-05-01T17:59:24Z</dcterms:created>
  <dcterms:modified xsi:type="dcterms:W3CDTF">2023-10-29T14:51:53Z</dcterms:modified>
</cp:coreProperties>
</file>